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5"/>
  </p:sldMasterIdLst>
  <p:notesMasterIdLst>
    <p:notesMasterId r:id="rId15"/>
  </p:notesMasterIdLst>
  <p:handoutMasterIdLst>
    <p:handoutMasterId r:id="rId16"/>
  </p:handoutMasterIdLst>
  <p:sldIdLst>
    <p:sldId id="448" r:id="rId6"/>
    <p:sldId id="474" r:id="rId7"/>
    <p:sldId id="475" r:id="rId8"/>
    <p:sldId id="517" r:id="rId9"/>
    <p:sldId id="478" r:id="rId10"/>
    <p:sldId id="482" r:id="rId11"/>
    <p:sldId id="515" r:id="rId12"/>
    <p:sldId id="519" r:id="rId13"/>
    <p:sldId id="492" r:id="rId14"/>
  </p:sldIdLst>
  <p:sldSz cx="9144000" cy="5143500" type="screen16x9"/>
  <p:notesSz cx="6858000" cy="9144000"/>
  <p:defaultTextStyle>
    <a:defPPr>
      <a:defRPr lang="en-US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51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647" userDrawn="1">
          <p15:clr>
            <a:srgbClr val="A4A3A4"/>
          </p15:clr>
        </p15:guide>
        <p15:guide id="18" orient="horz" pos="280">
          <p15:clr>
            <a:srgbClr val="A4A3A4"/>
          </p15:clr>
        </p15:guide>
        <p15:guide id="19" orient="horz" pos="573">
          <p15:clr>
            <a:srgbClr val="A4A3A4"/>
          </p15:clr>
        </p15:guide>
        <p15:guide id="20" orient="horz" pos="2658">
          <p15:clr>
            <a:srgbClr val="A4A3A4"/>
          </p15:clr>
        </p15:guide>
        <p15:guide id="21" orient="horz" pos="1619">
          <p15:clr>
            <a:srgbClr val="A4A3A4"/>
          </p15:clr>
        </p15:guide>
        <p15:guide id="22" orient="horz" pos="1031">
          <p15:clr>
            <a:srgbClr val="A4A3A4"/>
          </p15:clr>
        </p15:guide>
        <p15:guide id="23" orient="horz" pos="2774">
          <p15:clr>
            <a:srgbClr val="A4A3A4"/>
          </p15:clr>
        </p15:guide>
        <p15:guide id="24" orient="horz" pos="863">
          <p15:clr>
            <a:srgbClr val="A4A3A4"/>
          </p15:clr>
        </p15:guide>
        <p15:guide id="25" pos="2922">
          <p15:clr>
            <a:srgbClr val="A4A3A4"/>
          </p15:clr>
        </p15:guide>
        <p15:guide id="26" pos="391">
          <p15:clr>
            <a:srgbClr val="A4A3A4"/>
          </p15:clr>
        </p15:guide>
        <p15:guide id="27" pos="3158">
          <p15:clr>
            <a:srgbClr val="A4A3A4"/>
          </p15:clr>
        </p15:guide>
        <p15:guide id="28" pos="5474">
          <p15:clr>
            <a:srgbClr val="A4A3A4"/>
          </p15:clr>
        </p15:guide>
        <p15:guide id="29" pos="3987">
          <p15:clr>
            <a:srgbClr val="A4A3A4"/>
          </p15:clr>
        </p15:guide>
        <p15:guide id="30" pos="218">
          <p15:clr>
            <a:srgbClr val="A4A3A4"/>
          </p15:clr>
        </p15:guide>
        <p15:guide id="31" pos="257">
          <p15:clr>
            <a:srgbClr val="A4A3A4"/>
          </p15:clr>
        </p15:guide>
        <p15:guide id="32" pos="5107">
          <p15:clr>
            <a:srgbClr val="A4A3A4"/>
          </p15:clr>
        </p15:guide>
        <p15:guide id="33" pos="5166">
          <p15:clr>
            <a:srgbClr val="A4A3A4"/>
          </p15:clr>
        </p15:guide>
        <p15:guide id="34" pos="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464547"/>
    <a:srgbClr val="B22746"/>
    <a:srgbClr val="A3C644"/>
    <a:srgbClr val="E6E6E6"/>
    <a:srgbClr val="CCCCCC"/>
    <a:srgbClr val="999999"/>
    <a:srgbClr val="2FC2D9"/>
    <a:srgbClr val="1A9CB0"/>
    <a:srgbClr val="444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88689" autoAdjust="0"/>
  </p:normalViewPr>
  <p:slideViewPr>
    <p:cSldViewPr snapToGrid="0">
      <p:cViewPr varScale="1">
        <p:scale>
          <a:sx n="134" d="100"/>
          <a:sy n="134" d="100"/>
        </p:scale>
        <p:origin x="900" y="114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280"/>
        <p:guide orient="horz" pos="573"/>
        <p:guide orient="horz" pos="2658"/>
        <p:guide orient="horz" pos="1619"/>
        <p:guide orient="horz" pos="1031"/>
        <p:guide orient="horz" pos="2774"/>
        <p:guide orient="horz" pos="863"/>
        <p:guide pos="2922"/>
        <p:guide pos="391"/>
        <p:guide pos="3158"/>
        <p:guide pos="5474"/>
        <p:guide pos="3987"/>
        <p:guide pos="218"/>
        <p:guide pos="257"/>
        <p:guide pos="5107"/>
        <p:guide pos="5166"/>
        <p:guide pos="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3/18/2019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3/18/2019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21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https://www.couponhippo.in/blog/reasons-to-choose-react-native</a:t>
            </a:r>
          </a:p>
          <a:p>
            <a:r>
              <a:rPr lang="en-US" dirty="0"/>
              <a:t>https://www.safaribooksonline.com/library/view/learning-react-native/9781491929049/ch01.html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03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i="0" dirty="0"/>
              <a:t>https://www.safaribooksonline.com/library/view/learning-react-native/9781491929049/ch01.html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247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https://facebook.github.io/react-native/docs/style.html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446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i="0" dirty="0"/>
              <a:t>https://www.safaribooksonline.com/library/view/learning-react-native/9781491929049/ch01.html</a:t>
            </a: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i="0" dirty="0"/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i="0" dirty="0"/>
              <a:t>TODO: iterative 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514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Native Script is Angular based and proposed the “use our components” approach instead of “write your own components”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B62DC-3ECD-7345-84F4-36C78F4234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416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</a:t>
            </a:r>
            <a:r>
              <a:rPr lang="en-US" baseline="0" dirty="0"/>
              <a:t> Update layout, rethink this slide – split dev tools and recommendation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014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https://facebook.github.io/react-native/showcase.html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150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32881" y="1417371"/>
            <a:ext cx="7450669" cy="744805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kern="0" cap="all" spc="-75" baseline="0">
                <a:latin typeface="+mj-lt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58067" y="2879524"/>
            <a:ext cx="1796004" cy="277768"/>
          </a:xfrm>
          <a:prstGeom prst="rect">
            <a:avLst/>
          </a:prstGeom>
          <a:solidFill>
            <a:schemeClr val="accent2"/>
          </a:solidFill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400" cap="all" baseline="0">
                <a:solidFill>
                  <a:srgbClr val="FFFFFF"/>
                </a:solidFill>
                <a:latin typeface="+mj-lt"/>
                <a:cs typeface="Arial Black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48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Background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1556683"/>
            <a:ext cx="6910388" cy="595035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15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0" y="3340101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425474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+mj-lt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4980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+mj-lt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352473" y="1078992"/>
            <a:ext cx="8339328" cy="33832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lorem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079898"/>
            <a:ext cx="8339328" cy="33832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>
                <a:solidFill>
                  <a:schemeClr val="tx1"/>
                </a:solidFill>
              </a:defRPr>
            </a:lvl1pPr>
            <a:lvl2pPr marL="557213" indent="-214313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200" baseline="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defRPr sz="1100" baseline="0">
                <a:solidFill>
                  <a:schemeClr val="tx1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+mj-lt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633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20105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V="1">
            <a:off x="3048000" y="696243"/>
            <a:ext cx="0" cy="4152848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 flipV="1">
            <a:off x="6096000" y="696243"/>
            <a:ext cx="0" cy="4152848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+mj-lt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0" y="2800350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628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856480"/>
            <a:ext cx="9155206" cy="29822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7421113" y="4900039"/>
            <a:ext cx="1493520" cy="1923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fld id="{C2C0EDAD-27A0-9447-9004-E733B36B95C3}" type="slidenum">
              <a:rPr lang="en-US" sz="8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8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80559" y="4921739"/>
            <a:ext cx="2316480" cy="1615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600" b="0" i="0" kern="0" spc="15" dirty="0">
                <a:solidFill>
                  <a:schemeClr val="accent1"/>
                </a:solidFill>
                <a:latin typeface="+mn-lt"/>
                <a:cs typeface="Trebuchet MS"/>
              </a:rPr>
              <a:t>CONFIDENTIAL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13249" y="4940808"/>
            <a:ext cx="0" cy="123444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_footer.png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224" y="4931433"/>
            <a:ext cx="476250" cy="1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6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50" r:id="rId3"/>
    <p:sldLayoutId id="2147483751" r:id="rId4"/>
    <p:sldLayoutId id="2147483711" r:id="rId5"/>
    <p:sldLayoutId id="2147483749" r:id="rId6"/>
    <p:sldLayoutId id="2147483767" r:id="rId7"/>
    <p:sldLayoutId id="2147483769" r:id="rId8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27880" y="2506618"/>
            <a:ext cx="6910388" cy="648688"/>
          </a:xfrm>
          <a:prstGeom prst="roundRect">
            <a:avLst/>
          </a:prstGeom>
          <a:solidFill>
            <a:schemeClr val="tx1">
              <a:alpha val="75000"/>
            </a:schemeClr>
          </a:solidFill>
          <a:ln w="28575">
            <a:solidFill>
              <a:schemeClr val="tx1"/>
            </a:solidFill>
          </a:ln>
        </p:spPr>
        <p:txBody>
          <a:bodyPr anchor="ctr"/>
          <a:lstStyle/>
          <a:p>
            <a:r>
              <a:rPr lang="en-US" dirty="0"/>
              <a:t>React Native quick start</a:t>
            </a:r>
          </a:p>
        </p:txBody>
      </p:sp>
      <p:pic>
        <p:nvPicPr>
          <p:cNvPr id="18" name="Picture Placeholder 17" descr="logo_cover_5.png"/>
          <p:cNvPicPr>
            <a:picLocks noGrp="1" noChangeAspect="1"/>
          </p:cNvPicPr>
          <p:nvPr>
            <p:ph type="pic" sz="quarter" idx="19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38" b="35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15862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MEET REACT NATIVE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000" b="1" dirty="0"/>
              <a:t>React Native</a:t>
            </a:r>
            <a:r>
              <a:rPr lang="en-US" sz="2000" dirty="0"/>
              <a:t> is a </a:t>
            </a:r>
            <a:r>
              <a:rPr lang="en-US" sz="2000" b="1" dirty="0"/>
              <a:t>JavaScript framework</a:t>
            </a:r>
            <a:r>
              <a:rPr lang="en-US" sz="2000" dirty="0"/>
              <a:t> for writing real, natively rendering</a:t>
            </a:r>
          </a:p>
          <a:p>
            <a:pPr algn="ctr"/>
            <a:r>
              <a:rPr lang="en-US" sz="2000" dirty="0"/>
              <a:t>mobile applications for</a:t>
            </a:r>
            <a:r>
              <a:rPr lang="en-US" sz="2000" b="1" dirty="0"/>
              <a:t> iOS and Android</a:t>
            </a:r>
            <a:r>
              <a:rPr lang="en-US" sz="2000" dirty="0"/>
              <a:t>.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It’s </a:t>
            </a:r>
            <a:r>
              <a:rPr lang="en-US" sz="2000" b="1" dirty="0"/>
              <a:t>based on React</a:t>
            </a:r>
            <a:r>
              <a:rPr lang="en-US" sz="2000" dirty="0"/>
              <a:t>, but instead of targeting the browser,</a:t>
            </a:r>
          </a:p>
          <a:p>
            <a:pPr algn="ctr"/>
            <a:r>
              <a:rPr lang="en-US" sz="2000" dirty="0"/>
              <a:t>it </a:t>
            </a:r>
            <a:r>
              <a:rPr lang="en-US" sz="2000" b="1" dirty="0"/>
              <a:t>targets mobile platforms</a:t>
            </a:r>
            <a:r>
              <a:rPr lang="en-US" sz="2000" dirty="0"/>
              <a:t>.</a:t>
            </a:r>
          </a:p>
        </p:txBody>
      </p:sp>
      <p:pic>
        <p:nvPicPr>
          <p:cNvPr id="12" name="Picture 2" descr="Image result for react native official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82521"/>
            <a:ext cx="6400800" cy="177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50015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REACT NATIVE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/>
              <a:t>Similar to React for the Web, </a:t>
            </a:r>
            <a:r>
              <a:rPr lang="en-US" sz="2000" b="1" dirty="0"/>
              <a:t>React Native</a:t>
            </a:r>
            <a:r>
              <a:rPr lang="en-US" sz="2000" dirty="0"/>
              <a:t> applications are written using a mixture of </a:t>
            </a:r>
            <a:r>
              <a:rPr lang="en-US" sz="2000" b="1" dirty="0"/>
              <a:t>JavaScript and JSX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dirty="0"/>
              <a:t>But…</a:t>
            </a:r>
          </a:p>
          <a:p>
            <a:pPr marL="457200" lvl="1" indent="-342900">
              <a:buFont typeface="Arial" panose="020B0604020202020204" pitchFamily="34" charset="0"/>
              <a:buChar char="•"/>
            </a:pPr>
            <a:r>
              <a:rPr lang="en-US" sz="1800" b="1" dirty="0"/>
              <a:t>No HTML</a:t>
            </a:r>
            <a:r>
              <a:rPr lang="en-US" sz="1800" dirty="0"/>
              <a:t>, JSX components instead</a:t>
            </a:r>
          </a:p>
          <a:p>
            <a:pPr marL="744538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cross-platform: View, Text, Image, Picker</a:t>
            </a:r>
          </a:p>
          <a:p>
            <a:pPr marL="744538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platform specific: </a:t>
            </a:r>
            <a:r>
              <a:rPr lang="en-US" sz="1400" dirty="0" err="1"/>
              <a:t>TabBarIOS</a:t>
            </a:r>
            <a:r>
              <a:rPr lang="en-US" sz="1400" dirty="0"/>
              <a:t>, </a:t>
            </a:r>
            <a:r>
              <a:rPr lang="en-US" sz="1400" dirty="0" err="1"/>
              <a:t>ToolbarAndroid</a:t>
            </a:r>
            <a:r>
              <a:rPr lang="en-US" sz="1400" dirty="0"/>
              <a:t> etc.</a:t>
            </a:r>
          </a:p>
          <a:p>
            <a:pPr marL="457200" lvl="1" indent="-342900">
              <a:buFont typeface="Arial" panose="020B0604020202020204" pitchFamily="34" charset="0"/>
              <a:buChar char="•"/>
            </a:pPr>
            <a:r>
              <a:rPr lang="en-US" sz="1800" b="1" dirty="0"/>
              <a:t>No CSS</a:t>
            </a:r>
            <a:r>
              <a:rPr lang="en-US" sz="1800" dirty="0"/>
              <a:t>, only CSS-like styles + Flexbox</a:t>
            </a:r>
          </a:p>
          <a:p>
            <a:pPr marL="457200" lvl="1" indent="-342900">
              <a:buFont typeface="Arial" panose="020B0604020202020204" pitchFamily="34" charset="0"/>
              <a:buChar char="•"/>
            </a:pPr>
            <a:r>
              <a:rPr lang="en-US" sz="1800" b="1" dirty="0"/>
              <a:t>No DOM API</a:t>
            </a:r>
            <a:r>
              <a:rPr lang="en-US" sz="1800" dirty="0"/>
              <a:t> at all</a:t>
            </a:r>
            <a:endParaRPr lang="en-US" sz="2000" dirty="0"/>
          </a:p>
        </p:txBody>
      </p:sp>
      <p:pic>
        <p:nvPicPr>
          <p:cNvPr id="1028" name="Picture 4" descr="Image result for no htm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743" y="2721931"/>
            <a:ext cx="2033058" cy="174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928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HEY, SHOW ME THE CODE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7183" y="863600"/>
            <a:ext cx="7509634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60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REACT NATIVE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React Native </a:t>
            </a:r>
            <a:r>
              <a:rPr lang="en-US" sz="1800" b="1" dirty="0"/>
              <a:t>bridges</a:t>
            </a:r>
            <a:r>
              <a:rPr lang="en-US" sz="1800" dirty="0"/>
              <a:t> </a:t>
            </a:r>
            <a:r>
              <a:rPr lang="en-US" sz="1800" b="1" dirty="0"/>
              <a:t>JS calls</a:t>
            </a:r>
            <a:r>
              <a:rPr lang="en-US" sz="1800" dirty="0"/>
              <a:t> to the native APIs in Objective-C or Java.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Rendering</a:t>
            </a:r>
            <a:r>
              <a:rPr lang="en-US" sz="1800" dirty="0"/>
              <a:t> is performed using </a:t>
            </a:r>
            <a:r>
              <a:rPr lang="en-US" sz="1800" b="1" dirty="0"/>
              <a:t>real mobile UI components</a:t>
            </a:r>
            <a:r>
              <a:rPr lang="en-US" sz="1800" dirty="0"/>
              <a:t>, with look and feel like any mobile application.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Platform features</a:t>
            </a:r>
            <a:r>
              <a:rPr lang="en-US" sz="1800" dirty="0"/>
              <a:t> like the phone camera, or the user’s location are accessible through </a:t>
            </a:r>
            <a:r>
              <a:rPr lang="en-US" sz="1800" b="1" dirty="0"/>
              <a:t>JS interfaces</a:t>
            </a:r>
            <a:r>
              <a:rPr lang="en-US" sz="1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As most of the code can be shared between platforms, React Native makes it easy to </a:t>
            </a:r>
            <a:r>
              <a:rPr lang="en-US" sz="1800" b="1" dirty="0"/>
              <a:t>develop</a:t>
            </a:r>
            <a:r>
              <a:rPr lang="en-US" sz="1800" dirty="0"/>
              <a:t> for both Android and iOS </a:t>
            </a:r>
            <a:r>
              <a:rPr lang="en-US" sz="1800" b="1" dirty="0"/>
              <a:t>simultaneously</a:t>
            </a:r>
            <a:r>
              <a:rPr lang="en-US" sz="1800" dirty="0"/>
              <a:t>.</a:t>
            </a:r>
          </a:p>
        </p:txBody>
      </p:sp>
      <p:pic>
        <p:nvPicPr>
          <p:cNvPr id="3074" name="Picture 2" descr="Image result for quote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16" y="363315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956809" y="3555616"/>
            <a:ext cx="658287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2863"/>
            <a:r>
              <a:rPr lang="en-US" sz="1600" i="1" dirty="0"/>
              <a:t>We didn't aim for code sharing between platforms when working on the iOS Ads Manager but expected it could be a nice side effect of using React Native.  When the Android Ads Manager was ready to ship, we realized that about </a:t>
            </a:r>
            <a:r>
              <a:rPr lang="en-US" sz="1600" b="1" i="1" dirty="0"/>
              <a:t>85% of the code was shared</a:t>
            </a:r>
            <a:r>
              <a:rPr lang="en-US" sz="1600" i="1" dirty="0"/>
              <a:t> between the two apps.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40359154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699516"/>
            <a:ext cx="9144001" cy="347113"/>
            <a:chOff x="1812616" y="2273862"/>
            <a:chExt cx="8642295" cy="420786"/>
          </a:xfrm>
        </p:grpSpPr>
        <p:sp>
          <p:nvSpPr>
            <p:cNvPr id="5" name="Rectangle 4"/>
            <p:cNvSpPr/>
            <p:nvPr/>
          </p:nvSpPr>
          <p:spPr>
            <a:xfrm>
              <a:off x="1812616" y="2273862"/>
              <a:ext cx="2880765" cy="4207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r>
                <a:rPr lang="hu-HU" sz="1200" dirty="0">
                  <a:solidFill>
                    <a:prstClr val="white"/>
                  </a:solidFill>
                  <a:latin typeface="Arial Black" panose="020B0A04020102020204" pitchFamily="34" charset="0"/>
                </a:rPr>
                <a:t>APPROACH</a:t>
              </a:r>
              <a:endParaRPr lang="en-US" sz="1200" dirty="0">
                <a:solidFill>
                  <a:prstClr val="white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693381" y="2273862"/>
              <a:ext cx="2880765" cy="420786"/>
            </a:xfrm>
            <a:prstGeom prst="rect">
              <a:avLst/>
            </a:prstGeom>
            <a:solidFill>
              <a:srgbClr val="91A74A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r>
                <a:rPr lang="hu-HU" sz="1200" dirty="0">
                  <a:solidFill>
                    <a:prstClr val="white"/>
                  </a:solidFill>
                  <a:latin typeface="Arial Black" panose="020B0A04020102020204" pitchFamily="34" charset="0"/>
                </a:rPr>
                <a:t>ADVANTAGES</a:t>
              </a:r>
              <a:endParaRPr lang="en-US" sz="1200" dirty="0">
                <a:solidFill>
                  <a:prstClr val="white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7574146" y="2273862"/>
              <a:ext cx="2880765" cy="420786"/>
            </a:xfrm>
            <a:prstGeom prst="rect">
              <a:avLst/>
            </a:prstGeom>
            <a:solidFill>
              <a:srgbClr val="C23C58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r>
                <a:rPr lang="hu-HU" sz="1200" dirty="0">
                  <a:solidFill>
                    <a:prstClr val="white"/>
                  </a:solidFill>
                  <a:latin typeface="Arial Black" panose="020B0A04020102020204" pitchFamily="34" charset="0"/>
                </a:rPr>
                <a:t>DISADVANTAGES</a:t>
              </a:r>
              <a:endParaRPr lang="en-US" sz="1200" dirty="0">
                <a:solidFill>
                  <a:prstClr val="white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0" y="1046629"/>
            <a:ext cx="3048000" cy="40968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200" dirty="0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1046629"/>
            <a:ext cx="3047999" cy="2048435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83"/>
            <a:endParaRPr lang="ru-RU" sz="1500" dirty="0">
              <a:solidFill>
                <a:srgbClr val="666666"/>
              </a:solidFill>
              <a:latin typeface="Arial Black" panose="020B0A04020102020204" pitchFamily="34" charset="0"/>
            </a:endParaRPr>
          </a:p>
          <a:p>
            <a:pPr algn="ctr" defTabSz="685783"/>
            <a:r>
              <a:rPr lang="hu-HU" sz="1500" dirty="0">
                <a:solidFill>
                  <a:srgbClr val="666666"/>
                </a:solidFill>
                <a:latin typeface="Arial Black" panose="020B0A04020102020204" pitchFamily="34" charset="0"/>
              </a:rPr>
              <a:t>NATIVE </a:t>
            </a:r>
            <a:r>
              <a:rPr lang="en-US" sz="1500" dirty="0">
                <a:solidFill>
                  <a:srgbClr val="666666"/>
                </a:solidFill>
                <a:latin typeface="Arial Black" panose="020B0A04020102020204" pitchFamily="34" charset="0"/>
              </a:rPr>
              <a:t>DEVELOPMENT</a:t>
            </a:r>
            <a:endParaRPr lang="hu-HU" sz="1500" dirty="0">
              <a:solidFill>
                <a:srgbClr val="666666"/>
              </a:solidFill>
              <a:latin typeface="Arial Black" panose="020B0A04020102020204" pitchFamily="34" charset="0"/>
            </a:endParaRPr>
          </a:p>
          <a:p>
            <a:pPr algn="ctr" defTabSz="685783"/>
            <a:endParaRPr lang="hu-HU" sz="1500" dirty="0">
              <a:solidFill>
                <a:srgbClr val="666666"/>
              </a:solidFill>
              <a:latin typeface="Arial Black" panose="020B0A04020102020204" pitchFamily="34" charset="0"/>
            </a:endParaRPr>
          </a:p>
          <a:p>
            <a:pPr algn="ctr" defTabSz="685783"/>
            <a:endParaRPr lang="en-US" sz="1500" dirty="0">
              <a:solidFill>
                <a:srgbClr val="666666"/>
              </a:solidFill>
              <a:latin typeface="Arial Black" panose="020B0A040201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045615" y="1046630"/>
            <a:ext cx="3047999" cy="2048435"/>
          </a:xfrm>
          <a:prstGeom prst="rect">
            <a:avLst/>
          </a:prstGeom>
          <a:solidFill>
            <a:srgbClr val="F2F8ED">
              <a:alpha val="52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defTabSz="68578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464547"/>
                </a:solidFill>
              </a:rPr>
              <a:t>Best performance</a:t>
            </a:r>
          </a:p>
          <a:p>
            <a:pPr marL="285750" indent="-285750" defTabSz="68578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464547"/>
                </a:solidFill>
              </a:rPr>
              <a:t>Best user experience</a:t>
            </a:r>
          </a:p>
          <a:p>
            <a:pPr marL="285750" indent="-285750" defTabSz="68578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464547"/>
                </a:solidFill>
              </a:rPr>
              <a:t>Most conformance to UI guide lines on each platform</a:t>
            </a:r>
          </a:p>
          <a:p>
            <a:pPr marL="285750" indent="-285750" defTabSz="68578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464547"/>
                </a:solidFill>
              </a:rPr>
              <a:t>Easily customizable</a:t>
            </a:r>
            <a:endParaRPr lang="ru-RU" sz="1600" dirty="0">
              <a:solidFill>
                <a:srgbClr val="464547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091230" y="1046629"/>
            <a:ext cx="3047999" cy="2048435"/>
          </a:xfrm>
          <a:prstGeom prst="rect">
            <a:avLst/>
          </a:prstGeom>
          <a:solidFill>
            <a:srgbClr val="FF5999">
              <a:alpha val="1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14308" indent="-214308" defTabSz="68578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64547"/>
                </a:solidFill>
              </a:rPr>
              <a:t>Longer timeline and effort for development</a:t>
            </a:r>
          </a:p>
          <a:p>
            <a:pPr marL="214308" indent="-214308" defTabSz="68578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64547"/>
                </a:solidFill>
              </a:rPr>
              <a:t>In post-delivery support one developer required for each platform</a:t>
            </a:r>
          </a:p>
          <a:p>
            <a:pPr marL="214308" indent="-214308" defTabSz="68578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64547"/>
                </a:solidFill>
              </a:rPr>
              <a:t>No code reuse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-1191" y="3095065"/>
            <a:ext cx="3047999" cy="13303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83"/>
            <a:endParaRPr lang="ru-RU" sz="1500" dirty="0">
              <a:solidFill>
                <a:srgbClr val="666666"/>
              </a:solidFill>
              <a:latin typeface="Arial Black" panose="020B0A04020102020204" pitchFamily="34" charset="0"/>
            </a:endParaRPr>
          </a:p>
          <a:p>
            <a:pPr algn="ctr" defTabSz="685783"/>
            <a:r>
              <a:rPr lang="hu-HU" sz="1500" dirty="0">
                <a:solidFill>
                  <a:srgbClr val="666666"/>
                </a:solidFill>
                <a:latin typeface="Arial Black" panose="020B0A04020102020204" pitchFamily="34" charset="0"/>
              </a:rPr>
              <a:t>CROSS-PLATFORM NATIVE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046808" y="3095067"/>
            <a:ext cx="3039650" cy="2048435"/>
          </a:xfrm>
          <a:prstGeom prst="rect">
            <a:avLst/>
          </a:prstGeom>
          <a:solidFill>
            <a:srgbClr val="E3F0DA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14308" indent="-214308" defTabSz="685783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</a:rPr>
              <a:t>Shared business logic code</a:t>
            </a:r>
          </a:p>
          <a:p>
            <a:pPr marL="214308" indent="-214308" defTabSz="685783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</a:rPr>
              <a:t>Same language used for all platforms</a:t>
            </a:r>
          </a:p>
          <a:p>
            <a:pPr marL="214308" indent="-214308" defTabSz="685783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</a:rPr>
              <a:t>Faster release/bug-fix cycle due to OTA updates</a:t>
            </a:r>
          </a:p>
          <a:p>
            <a:pPr marL="214308" indent="-214308" defTabSz="685783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</a:rPr>
              <a:t>Single developer can support both platforms on post-delivery phase</a:t>
            </a:r>
          </a:p>
          <a:p>
            <a:pPr marL="214308" indent="-214308" defTabSz="685783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</a:rPr>
              <a:t>Better development experience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086459" y="3095067"/>
            <a:ext cx="3057542" cy="2048435"/>
          </a:xfrm>
          <a:prstGeom prst="rect">
            <a:avLst/>
          </a:prstGeom>
          <a:solidFill>
            <a:srgbClr val="FF5999">
              <a:alpha val="2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14308" indent="-214308" defTabSz="685783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</a:rPr>
              <a:t>Potential performance problems</a:t>
            </a:r>
            <a:r>
              <a:rPr lang="ru-RU" dirty="0">
                <a:solidFill>
                  <a:srgbClr val="464547"/>
                </a:solidFill>
              </a:rPr>
              <a:t> </a:t>
            </a:r>
            <a:r>
              <a:rPr lang="en-US" dirty="0">
                <a:solidFill>
                  <a:srgbClr val="464547"/>
                </a:solidFill>
              </a:rPr>
              <a:t>doing “heavy lifting”</a:t>
            </a:r>
          </a:p>
          <a:p>
            <a:pPr marL="214308" indent="-214308" defTabSz="685783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</a:rPr>
              <a:t>Effort to create plugins if some native API </a:t>
            </a:r>
            <a:r>
              <a:rPr lang="en-US" dirty="0" err="1">
                <a:solidFill>
                  <a:srgbClr val="464547"/>
                </a:solidFill>
              </a:rPr>
              <a:t>doesn</a:t>
            </a:r>
            <a:r>
              <a:rPr lang="mr-IN" dirty="0">
                <a:solidFill>
                  <a:srgbClr val="464547"/>
                </a:solidFill>
              </a:rPr>
              <a:t>’</a:t>
            </a:r>
            <a:r>
              <a:rPr lang="en-US" dirty="0">
                <a:solidFill>
                  <a:srgbClr val="464547"/>
                </a:solidFill>
              </a:rPr>
              <a:t>t exist</a:t>
            </a:r>
          </a:p>
          <a:p>
            <a:pPr marL="214308" indent="-214308" defTabSz="685783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</a:rPr>
              <a:t>Single thread due to JavaScript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latin typeface="+mj-lt"/>
              </a:rPr>
              <a:t>NATIVE VS CROSS-PLATFORM NATIVE</a:t>
            </a:r>
            <a:endParaRPr lang="en-US" dirty="0">
              <a:latin typeface="+mj-lt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79" y="3742806"/>
            <a:ext cx="2061251" cy="3942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6639" y="1825212"/>
            <a:ext cx="1005131" cy="5504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214" y="1689887"/>
            <a:ext cx="690301" cy="82108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366" y="4278082"/>
            <a:ext cx="716076" cy="49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908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4" grpId="0" animBg="1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REACT NATIVE HIGH-LEVEL ARCHITECTURE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93E447-88E1-4096-A67D-807E064ED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76" y="1619201"/>
            <a:ext cx="8699947" cy="190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8810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MAIN TOOLSET</a:t>
            </a:r>
          </a:p>
        </p:txBody>
      </p:sp>
      <p:pic>
        <p:nvPicPr>
          <p:cNvPr id="18" name="Picture 6" descr="Картинки по запросу webstor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9" r="20351"/>
          <a:stretch/>
        </p:blipFill>
        <p:spPr bwMode="auto">
          <a:xfrm>
            <a:off x="1688752" y="3583955"/>
            <a:ext cx="816532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0" y="4393852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Hybrid</a:t>
            </a:r>
            <a:r>
              <a:rPr lang="en-US" sz="1800" dirty="0"/>
              <a:t> (React Native)</a:t>
            </a:r>
          </a:p>
        </p:txBody>
      </p:sp>
      <p:pic>
        <p:nvPicPr>
          <p:cNvPr id="21" name="Picture 2" descr="https://nuclide.io/static/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06" y="3583955"/>
            <a:ext cx="60960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ÐÐ°ÑÑÐ¸Ð½ÐºÐ¸ Ð¿Ð¾ Ð·Ð°Ð¿ÑÐ¾ÑÑ vscode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630" y="3583955"/>
            <a:ext cx="669324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ÐÐ°ÑÑÐ¸Ð½ÐºÐ¸ Ð¿Ð¾ Ð·Ð°Ð¿ÑÐ¾ÑÑ https://atom.io log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1" r="17179"/>
          <a:stretch/>
        </p:blipFill>
        <p:spPr bwMode="auto">
          <a:xfrm>
            <a:off x="3401300" y="3583955"/>
            <a:ext cx="727543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ÐÐ°ÑÑÐ¸Ð½ÐºÐ¸ Ð¿Ð¾ Ð·Ð°Ð¿ÑÐ¾ÑÑ sublime text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720" y="3629675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2" descr="ÐÐ°ÑÑÐ¸Ð½ÐºÐ¸ Ð¿Ð¾ Ð·Ð°Ð¿ÑÐ¾ÑÑ vim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357" y="3583955"/>
            <a:ext cx="73152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4" descr="ÐÐ°ÑÑÐ¸Ð½ÐºÐ¸ Ð¿Ð¾ Ð·Ð°Ð¿ÑÐ¾ÑÑ emacs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434" y="3580358"/>
            <a:ext cx="73152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6" descr="ÐÐ°ÑÑÐ¸Ð½ÐºÐ¸ Ð¿Ð¾ Ð·Ð°Ð¿ÑÐ¾ÑÑ spacemacs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511" y="3626078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8" descr="ÐÐ°ÑÑÐ¸Ð½ÐºÐ¸ Ð¿Ð¾ Ð·Ð°Ð¿ÑÐ¾ÑÑ deco ide 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588" y="3626078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Image result for xcode 9 logo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573" y="946050"/>
            <a:ext cx="1894114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" descr="Related image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09" b="27053"/>
          <a:stretch/>
        </p:blipFill>
        <p:spPr bwMode="auto">
          <a:xfrm>
            <a:off x="4496260" y="1058616"/>
            <a:ext cx="3815232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1397539" y="2776433"/>
            <a:ext cx="2424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IOS</a:t>
            </a:r>
            <a:r>
              <a:rPr lang="en-US" sz="1800" dirty="0"/>
              <a:t> (Swift, Objective-C)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251669" y="2797559"/>
            <a:ext cx="2304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Android</a:t>
            </a:r>
            <a:r>
              <a:rPr lang="en-US" sz="1800" dirty="0"/>
              <a:t> (Java, </a:t>
            </a:r>
            <a:r>
              <a:rPr lang="en-US" sz="1800" dirty="0" err="1"/>
              <a:t>Kotlin</a:t>
            </a:r>
            <a:r>
              <a:rPr lang="en-US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0559235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SOME POPULAR APPS BUILT ON REACT NATIVE</a:t>
            </a:r>
          </a:p>
        </p:txBody>
      </p:sp>
      <p:pic>
        <p:nvPicPr>
          <p:cNvPr id="2052" name="Picture 4" descr="Inst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360" y="914399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acebo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295" y="914399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Tesl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360" y="2991499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Skyp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295" y="2990963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" y="2011679"/>
            <a:ext cx="3048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Facebook</a:t>
            </a:r>
          </a:p>
          <a:p>
            <a:pPr algn="ctr"/>
            <a:r>
              <a:rPr lang="en-US" sz="1600" dirty="0"/>
              <a:t>iOS · Android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1" y="2011679"/>
            <a:ext cx="3048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Instagram</a:t>
            </a:r>
          </a:p>
          <a:p>
            <a:pPr algn="ctr"/>
            <a:r>
              <a:rPr lang="en-US" sz="1600" dirty="0"/>
              <a:t>iOS · Android</a:t>
            </a:r>
          </a:p>
        </p:txBody>
      </p:sp>
      <p:sp>
        <p:nvSpPr>
          <p:cNvPr id="8" name="Rectangle 7"/>
          <p:cNvSpPr/>
          <p:nvPr/>
        </p:nvSpPr>
        <p:spPr>
          <a:xfrm>
            <a:off x="6104065" y="2011679"/>
            <a:ext cx="30479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EPAM Events </a:t>
            </a:r>
            <a:r>
              <a:rPr lang="en-US" sz="1600" b="1" dirty="0" err="1"/>
              <a:t>Mobi</a:t>
            </a:r>
            <a:endParaRPr lang="en-US" sz="1600" b="1" dirty="0"/>
          </a:p>
          <a:p>
            <a:pPr algn="ctr"/>
            <a:r>
              <a:rPr lang="en-US" sz="1600" dirty="0"/>
              <a:t>iOS · Android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4088243"/>
            <a:ext cx="30480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Skype</a:t>
            </a:r>
          </a:p>
          <a:p>
            <a:pPr algn="ctr"/>
            <a:r>
              <a:rPr lang="en-US" sz="1600" dirty="0"/>
              <a:t>iOS · Android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039936" y="4088243"/>
            <a:ext cx="30560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Tesla</a:t>
            </a:r>
          </a:p>
          <a:p>
            <a:pPr algn="ctr"/>
            <a:r>
              <a:rPr lang="en-US" sz="1600" dirty="0"/>
              <a:t>iOS · Android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112129" y="4088243"/>
            <a:ext cx="30399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b="1" dirty="0" err="1"/>
              <a:t>Baidu</a:t>
            </a:r>
            <a:r>
              <a:rPr lang="fr-FR" sz="1600" b="1" dirty="0"/>
              <a:t> Mobile</a:t>
            </a:r>
          </a:p>
          <a:p>
            <a:pPr algn="ctr"/>
            <a:r>
              <a:rPr lang="fr-FR" sz="1600" dirty="0"/>
              <a:t>iOS · Android</a:t>
            </a:r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l="3946" t="7042" r="4286" b="9021"/>
          <a:stretch/>
        </p:blipFill>
        <p:spPr>
          <a:xfrm>
            <a:off x="7027119" y="914399"/>
            <a:ext cx="1201889" cy="1097280"/>
          </a:xfrm>
          <a:prstGeom prst="rect">
            <a:avLst/>
          </a:prstGeom>
        </p:spPr>
      </p:pic>
      <p:pic>
        <p:nvPicPr>
          <p:cNvPr id="1030" name="Picture 6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425" y="2990963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54000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Cover Slides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EPAM">
      <a:majorFont>
        <a:latin typeface="Oswald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53f1a9accc64fb8bee1c0a1a93d357e xmlns="8f17bd39-e2a2-416d-8579-9c5cbdeee658">
      <Terms xmlns="http://schemas.microsoft.com/office/infopath/2007/PartnerControls">
        <TermInfo xmlns="http://schemas.microsoft.com/office/infopath/2007/PartnerControls">
          <TermName xmlns="http://schemas.microsoft.com/office/infopath/2007/PartnerControls">Mobile</TermName>
          <TermId xmlns="http://schemas.microsoft.com/office/infopath/2007/PartnerControls">dd649db9-24d2-43de-9356-051ef0589f04</TermId>
        </TermInfo>
      </Terms>
    </a53f1a9accc64fb8bee1c0a1a93d357e>
    <fldTrainingId xmlns="8f17bd39-e2a2-416d-8579-9c5cbdeee658">2203</fldTrainingId>
    <fldTrainingName xmlns="8f17bd39-e2a2-416d-8579-9c5cbdeee658">Introduction to React Native</fldTrainingName>
    <TaxCatchAll xmlns="8f17bd39-e2a2-416d-8579-9c5cbdeee658">
      <Value>8</Value>
      <Value>35</Value>
    </TaxCatchAll>
    <h0cdf1c629f14a8ba12ca7309df7db45 xmlns="8f17bd39-e2a2-416d-8579-9c5cbdeee658">
      <Terms xmlns="http://schemas.microsoft.com/office/infopath/2007/PartnerControls">
        <TermInfo xmlns="http://schemas.microsoft.com/office/infopath/2007/PartnerControls">
          <TermName xmlns="http://schemas.microsoft.com/office/infopath/2007/PartnerControls">RUS</TermName>
          <TermId xmlns="http://schemas.microsoft.com/office/infopath/2007/PartnerControls">00de05cc-11d3-4dba-84f7-e6aab076d0bb</TermId>
        </TermInfo>
      </Terms>
    </h0cdf1c629f14a8ba12ca7309df7db45>
    <_dlc_DocId xmlns="8f17bd39-e2a2-416d-8579-9c5cbdeee658">DOCID-1691503928-119</_dlc_DocId>
    <_dlc_DocIdUrl xmlns="8f17bd39-e2a2-416d-8579-9c5cbdeee658">
      <Url>https://epam.sharepoint.com/sites/CDP/mobile/_layouts/15/DocIdRedir.aspx?ID=DOCID-1691503928-119</Url>
      <Description>DOCID-1691503928-119</Description>
    </_dlc_DocIdUr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B16B71FF32D54586E619996D1FC8F9" ma:contentTypeVersion="6" ma:contentTypeDescription="Create a new document." ma:contentTypeScope="" ma:versionID="9c9985c22da2fd84929ea7e09c547659">
  <xsd:schema xmlns:xsd="http://www.w3.org/2001/XMLSchema" xmlns:xs="http://www.w3.org/2001/XMLSchema" xmlns:p="http://schemas.microsoft.com/office/2006/metadata/properties" xmlns:ns2="8f17bd39-e2a2-416d-8579-9c5cbdeee658" xmlns:ns3="5af8f4e7-bc40-44d5-8a63-cbb6a7802b60" targetNamespace="http://schemas.microsoft.com/office/2006/metadata/properties" ma:root="true" ma:fieldsID="1d4f92943e907ee1bb51f370a9e17edc" ns2:_="" ns3:_="">
    <xsd:import namespace="8f17bd39-e2a2-416d-8579-9c5cbdeee658"/>
    <xsd:import namespace="5af8f4e7-bc40-44d5-8a63-cbb6a7802b6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fldTrainingId"/>
                <xsd:element ref="ns2:fldTrainingName"/>
                <xsd:element ref="ns2:h0cdf1c629f14a8ba12ca7309df7db45" minOccurs="0"/>
                <xsd:element ref="ns2:TaxCatchAll" minOccurs="0"/>
                <xsd:element ref="ns2:TaxCatchAllLabel" minOccurs="0"/>
                <xsd:element ref="ns2:a53f1a9accc64fb8bee1c0a1a93d357e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17bd39-e2a2-416d-8579-9c5cbdeee658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fldTrainingId" ma:index="11" ma:displayName="Training Id" ma:decimals="0" ma:description="" ma:indexed="true" ma:internalName="fldTrainingId">
      <xsd:simpleType>
        <xsd:restriction base="dms:Number"/>
      </xsd:simpleType>
    </xsd:element>
    <xsd:element name="fldTrainingName" ma:index="12" ma:displayName="Training Name" ma:description="" ma:internalName="fldTrainingName">
      <xsd:simpleType>
        <xsd:restriction base="dms:Text"/>
      </xsd:simpleType>
    </xsd:element>
    <xsd:element name="h0cdf1c629f14a8ba12ca7309df7db45" ma:index="13" ma:taxonomy="true" ma:internalName="h0cdf1c629f14a8ba12ca7309df7db45" ma:taxonomyFieldName="fldLanguagesOfEvent" ma:displayName="Language(s) of the training" ma:fieldId="{10cdf1c6-29f1-4a8b-a12c-a7309df7db45}" ma:taxonomyMulti="true" ma:sspId="debda6a7-6b37-4000-ac6c-4fd0a963898e" ma:termSetId="2835a39d-718b-4c4f-82f8-aaaecba84c7b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14" nillable="true" ma:displayName="Taxonomy Catch All Column" ma:description="" ma:hidden="true" ma:list="{d906786b-d8b0-472e-acd2-868b18cc578f}" ma:internalName="TaxCatchAll" ma:showField="CatchAllData" ma:web="8f17bd39-e2a2-416d-8579-9c5cbdeee6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5" nillable="true" ma:displayName="Taxonomy Catch All Column1" ma:description="" ma:hidden="true" ma:list="{d906786b-d8b0-472e-acd2-868b18cc578f}" ma:internalName="TaxCatchAllLabel" ma:readOnly="true" ma:showField="CatchAllDataLabel" ma:web="8f17bd39-e2a2-416d-8579-9c5cbdeee6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a53f1a9accc64fb8bee1c0a1a93d357e" ma:index="17" ma:taxonomy="true" ma:internalName="a53f1a9accc64fb8bee1c0a1a93d357e" ma:taxonomyFieldName="fldCategoriesOfEvent" ma:displayName="Category(s) of the training" ma:fieldId="{a53f1a9a-ccc6-4fb8-bee1-c0a1a93d357e}" ma:taxonomyMulti="true" ma:sspId="debda6a7-6b37-4000-ac6c-4fd0a963898e" ma:termSetId="8feda6fe-911b-4fdc-a141-93b681f1b32a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f8f4e7-bc40-44d5-8a63-cbb6a7802b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0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5E3C081-4081-47AD-A9A6-9F18F525DA1D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5af8f4e7-bc40-44d5-8a63-cbb6a7802b60"/>
    <ds:schemaRef ds:uri="http://purl.org/dc/elements/1.1/"/>
    <ds:schemaRef ds:uri="http://schemas.microsoft.com/office/2006/metadata/properties"/>
    <ds:schemaRef ds:uri="8f17bd39-e2a2-416d-8579-9c5cbdeee658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9488BD1-6CF3-4C53-A864-62DE911F0A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f17bd39-e2a2-416d-8579-9c5cbdeee658"/>
    <ds:schemaRef ds:uri="5af8f4e7-bc40-44d5-8a63-cbb6a7802b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63E030B-6C62-4D28-AE4B-3D09C14F4DB6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23156</TotalTime>
  <Words>478</Words>
  <Application>Microsoft Office PowerPoint</Application>
  <PresentationFormat>Экран (16:9)</PresentationFormat>
  <Paragraphs>86</Paragraphs>
  <Slides>9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7" baseType="lpstr">
      <vt:lpstr>Arial</vt:lpstr>
      <vt:lpstr>Arial Black</vt:lpstr>
      <vt:lpstr>Calibri</vt:lpstr>
      <vt:lpstr>Lucida Grande</vt:lpstr>
      <vt:lpstr>Oswald</vt:lpstr>
      <vt:lpstr>Source Sans Pro</vt:lpstr>
      <vt:lpstr>Trebuchet MS</vt:lpstr>
      <vt:lpstr>Cover Slides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EPAM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React Native_Presentation_Denis Vlassenko</dc:title>
  <dc:creator>orgmarketingbrandbaselineteam@epam.com</dc:creator>
  <cp:lastModifiedBy>Миша Дербеев</cp:lastModifiedBy>
  <cp:revision>1975</cp:revision>
  <cp:lastPrinted>2014-07-09T13:30:36Z</cp:lastPrinted>
  <dcterms:created xsi:type="dcterms:W3CDTF">2014-07-08T13:27:24Z</dcterms:created>
  <dcterms:modified xsi:type="dcterms:W3CDTF">2019-03-18T20:47:12Z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0x010100D7B16B71FF32D54586E619996D1FC8F9</vt:lpwstr>
  </property>
  <property fmtid="{D5CDD505-2E9C-101B-9397-08002B2CF9AE}" pid="3" name="fldLanguagesOfEvent">
    <vt:lpwstr>8;#RUS|00de05cc-11d3-4dba-84f7-e6aab076d0bb</vt:lpwstr>
  </property>
  <property fmtid="{D5CDD505-2E9C-101B-9397-08002B2CF9AE}" pid="4" name="fldCategoriesOfEvent">
    <vt:lpwstr>35;#Mobile|dd649db9-24d2-43de-9356-051ef0589f04</vt:lpwstr>
  </property>
  <property fmtid="{D5CDD505-2E9C-101B-9397-08002B2CF9AE}" pid="5" name="_dlc_DocIdItemGuid">
    <vt:lpwstr>3c9b3e4e-fb69-401f-ae43-5b547bd958d1</vt:lpwstr>
  </property>
</Properties>
</file>